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29.4.2020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158" y="1357298"/>
            <a:ext cx="8229600" cy="18288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 descr="24-140427144949-phpapp02-thumbnail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28596" y="428604"/>
            <a:ext cx="7472386" cy="4688026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/>
              <a:t>    	</a:t>
            </a:r>
            <a:r>
              <a:rPr lang="ru-RU" b="1" dirty="0" err="1" smtClean="0"/>
              <a:t>Денят</a:t>
            </a:r>
            <a:r>
              <a:rPr lang="ru-RU" b="1" dirty="0" smtClean="0"/>
              <a:t> на </a:t>
            </a:r>
            <a:r>
              <a:rPr lang="ru-RU" b="1" dirty="0" err="1" smtClean="0"/>
              <a:t>българската</a:t>
            </a:r>
            <a:r>
              <a:rPr lang="ru-RU" b="1" dirty="0" smtClean="0"/>
              <a:t> просвета и </a:t>
            </a:r>
            <a:r>
              <a:rPr lang="ru-RU" b="1" dirty="0" err="1" smtClean="0"/>
              <a:t>култура</a:t>
            </a:r>
            <a:r>
              <a:rPr lang="ru-RU" b="1" dirty="0" smtClean="0"/>
              <a:t> </a:t>
            </a:r>
            <a:r>
              <a:rPr lang="ru-RU" b="1" dirty="0" err="1" smtClean="0"/>
              <a:t>и</a:t>
            </a:r>
            <a:r>
              <a:rPr lang="ru-RU" b="1" dirty="0" smtClean="0"/>
              <a:t> на </a:t>
            </a:r>
            <a:r>
              <a:rPr lang="ru-RU" b="1" dirty="0" err="1" smtClean="0"/>
              <a:t>славянската</a:t>
            </a:r>
            <a:r>
              <a:rPr lang="ru-RU" b="1" dirty="0" smtClean="0"/>
              <a:t> </a:t>
            </a:r>
            <a:r>
              <a:rPr lang="ru-RU" b="1" dirty="0" err="1" smtClean="0"/>
              <a:t>писменост</a:t>
            </a:r>
            <a:r>
              <a:rPr lang="ru-RU" b="1" dirty="0" smtClean="0"/>
              <a:t> е </a:t>
            </a:r>
            <a:r>
              <a:rPr lang="ru-RU" b="1" dirty="0" err="1" smtClean="0"/>
              <a:t>български</a:t>
            </a:r>
            <a:r>
              <a:rPr lang="ru-RU" b="1" dirty="0" smtClean="0"/>
              <a:t> официален </a:t>
            </a:r>
            <a:r>
              <a:rPr lang="ru-RU" b="1" dirty="0" err="1" smtClean="0"/>
              <a:t>празник</a:t>
            </a:r>
            <a:r>
              <a:rPr lang="ru-RU" b="1" dirty="0" smtClean="0"/>
              <a:t>, </a:t>
            </a:r>
            <a:r>
              <a:rPr lang="ru-RU" b="1" dirty="0" err="1" smtClean="0"/>
              <a:t>честван</a:t>
            </a:r>
            <a:r>
              <a:rPr lang="ru-RU" b="1" dirty="0" smtClean="0"/>
              <a:t> на 24 май. На </a:t>
            </a:r>
            <a:r>
              <a:rPr lang="ru-RU" b="1" dirty="0" err="1" smtClean="0"/>
              <a:t>този</a:t>
            </a:r>
            <a:r>
              <a:rPr lang="ru-RU" b="1" dirty="0" smtClean="0"/>
              <a:t> </a:t>
            </a:r>
            <a:r>
              <a:rPr lang="ru-RU" b="1" dirty="0" err="1" smtClean="0"/>
              <a:t>ден</a:t>
            </a:r>
            <a:r>
              <a:rPr lang="ru-RU" b="1" dirty="0" smtClean="0"/>
              <a:t> </a:t>
            </a:r>
            <a:r>
              <a:rPr lang="ru-RU" b="1" dirty="0" err="1" smtClean="0"/>
              <a:t>България</a:t>
            </a:r>
            <a:r>
              <a:rPr lang="ru-RU" b="1" dirty="0" smtClean="0"/>
              <a:t> </a:t>
            </a:r>
            <a:r>
              <a:rPr lang="ru-RU" b="1" dirty="0" err="1" smtClean="0"/>
              <a:t>чества</a:t>
            </a:r>
            <a:r>
              <a:rPr lang="ru-RU" b="1" dirty="0" smtClean="0"/>
              <a:t> </a:t>
            </a:r>
            <a:r>
              <a:rPr lang="ru-RU" b="1" dirty="0" err="1" smtClean="0"/>
              <a:t>българската</a:t>
            </a:r>
            <a:r>
              <a:rPr lang="ru-RU" b="1" dirty="0" smtClean="0"/>
              <a:t> просвета, </a:t>
            </a:r>
            <a:r>
              <a:rPr lang="ru-RU" b="1" dirty="0" err="1" smtClean="0"/>
              <a:t>култура</a:t>
            </a:r>
            <a:r>
              <a:rPr lang="ru-RU" b="1" dirty="0" smtClean="0"/>
              <a:t> и </a:t>
            </a:r>
            <a:r>
              <a:rPr lang="ru-RU" b="1" dirty="0" err="1" smtClean="0"/>
              <a:t>създаването</a:t>
            </a:r>
            <a:r>
              <a:rPr lang="ru-RU" b="1" dirty="0" smtClean="0"/>
              <a:t> на </a:t>
            </a:r>
            <a:r>
              <a:rPr lang="ru-RU" b="1" dirty="0" err="1" smtClean="0"/>
              <a:t>глаголицата</a:t>
            </a:r>
            <a:r>
              <a:rPr lang="ru-RU" b="1" dirty="0" smtClean="0"/>
              <a:t> от </a:t>
            </a:r>
            <a:r>
              <a:rPr lang="ru-RU" b="1" dirty="0" err="1" smtClean="0"/>
              <a:t>Кирил</a:t>
            </a:r>
            <a:r>
              <a:rPr lang="ru-RU" b="1" dirty="0" smtClean="0"/>
              <a:t> и </a:t>
            </a:r>
            <a:r>
              <a:rPr lang="ru-RU" b="1" dirty="0" err="1" smtClean="0"/>
              <a:t>Методий</a:t>
            </a:r>
            <a:r>
              <a:rPr lang="ru-RU" b="1" dirty="0" smtClean="0"/>
              <a:t>.  </a:t>
            </a:r>
            <a:endParaRPr lang="bg-BG" b="1" dirty="0"/>
          </a:p>
        </p:txBody>
      </p:sp>
      <p:pic>
        <p:nvPicPr>
          <p:cNvPr id="4" name="Картина 3" descr="unna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286124"/>
            <a:ext cx="2928958" cy="32147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4-3-63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Учениците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Делото</a:t>
            </a:r>
            <a:r>
              <a:rPr lang="ru-RU" dirty="0" smtClean="0"/>
              <a:t> на </a:t>
            </a:r>
            <a:r>
              <a:rPr lang="ru-RU" dirty="0" err="1" smtClean="0"/>
              <a:t>Кирил</a:t>
            </a:r>
            <a:r>
              <a:rPr lang="ru-RU" dirty="0" smtClean="0"/>
              <a:t> и </a:t>
            </a:r>
            <a:r>
              <a:rPr lang="ru-RU" dirty="0" err="1" smtClean="0"/>
              <a:t>Методий</a:t>
            </a:r>
            <a:r>
              <a:rPr lang="ru-RU" dirty="0" smtClean="0"/>
              <a:t> </a:t>
            </a:r>
            <a:r>
              <a:rPr lang="ru-RU" dirty="0" err="1" smtClean="0"/>
              <a:t>бива</a:t>
            </a:r>
            <a:r>
              <a:rPr lang="ru-RU" dirty="0" smtClean="0"/>
              <a:t> </a:t>
            </a:r>
            <a:r>
              <a:rPr lang="ru-RU" dirty="0" err="1" smtClean="0"/>
              <a:t>продължено</a:t>
            </a:r>
            <a:r>
              <a:rPr lang="ru-RU" dirty="0" smtClean="0"/>
              <a:t> от </a:t>
            </a:r>
            <a:r>
              <a:rPr lang="ru-RU" dirty="0" err="1" smtClean="0"/>
              <a:t>техните</a:t>
            </a:r>
            <a:r>
              <a:rPr lang="ru-RU" dirty="0" smtClean="0"/>
              <a:t> </a:t>
            </a:r>
            <a:r>
              <a:rPr lang="ru-RU" dirty="0" err="1" smtClean="0"/>
              <a:t>ученици</a:t>
            </a:r>
            <a:r>
              <a:rPr lang="ru-RU" dirty="0" smtClean="0"/>
              <a:t> </a:t>
            </a:r>
            <a:r>
              <a:rPr lang="ru-RU" dirty="0" err="1" smtClean="0"/>
              <a:t>Климент</a:t>
            </a:r>
            <a:r>
              <a:rPr lang="ru-RU" dirty="0" smtClean="0"/>
              <a:t>, Наум, </a:t>
            </a:r>
            <a:r>
              <a:rPr lang="ru-RU" dirty="0" err="1" smtClean="0"/>
              <a:t>Ангеларий</a:t>
            </a:r>
            <a:r>
              <a:rPr lang="ru-RU" dirty="0" smtClean="0"/>
              <a:t>, Горазд и Сава, </a:t>
            </a:r>
            <a:r>
              <a:rPr lang="ru-RU" dirty="0" err="1" smtClean="0"/>
              <a:t>които</a:t>
            </a:r>
            <a:r>
              <a:rPr lang="ru-RU" dirty="0" smtClean="0"/>
              <a:t>, </a:t>
            </a:r>
            <a:r>
              <a:rPr lang="ru-RU" dirty="0" err="1" smtClean="0"/>
              <a:t>идвайки</a:t>
            </a:r>
            <a:r>
              <a:rPr lang="ru-RU" dirty="0" smtClean="0"/>
              <a:t> в </a:t>
            </a:r>
            <a:r>
              <a:rPr lang="ru-RU" dirty="0" err="1" smtClean="0"/>
              <a:t>България</a:t>
            </a:r>
            <a:r>
              <a:rPr lang="ru-RU" dirty="0" smtClean="0"/>
              <a:t>, </a:t>
            </a:r>
            <a:r>
              <a:rPr lang="ru-RU" dirty="0" err="1" smtClean="0"/>
              <a:t>намират</a:t>
            </a:r>
            <a:r>
              <a:rPr lang="ru-RU" dirty="0" smtClean="0"/>
              <a:t> </a:t>
            </a:r>
            <a:r>
              <a:rPr lang="ru-RU" dirty="0" err="1" smtClean="0"/>
              <a:t>подкрепа</a:t>
            </a:r>
            <a:r>
              <a:rPr lang="ru-RU" dirty="0" smtClean="0"/>
              <a:t> за </a:t>
            </a:r>
            <a:r>
              <a:rPr lang="ru-RU" dirty="0" err="1" smtClean="0"/>
              <a:t>своето</a:t>
            </a:r>
            <a:r>
              <a:rPr lang="ru-RU" dirty="0" smtClean="0"/>
              <a:t> дело от </a:t>
            </a:r>
            <a:r>
              <a:rPr lang="ru-RU" dirty="0" err="1" smtClean="0"/>
              <a:t>българския</a:t>
            </a:r>
            <a:r>
              <a:rPr lang="ru-RU" dirty="0" smtClean="0"/>
              <a:t> </a:t>
            </a:r>
            <a:r>
              <a:rPr lang="ru-RU" dirty="0" err="1" smtClean="0"/>
              <a:t>цар</a:t>
            </a:r>
            <a:r>
              <a:rPr lang="ru-RU" dirty="0" smtClean="0"/>
              <a:t> Борис I. </a:t>
            </a:r>
            <a:r>
              <a:rPr lang="ru-RU" dirty="0" err="1" smtClean="0"/>
              <a:t>Така</a:t>
            </a:r>
            <a:r>
              <a:rPr lang="ru-RU" dirty="0" smtClean="0"/>
              <a:t> били </a:t>
            </a:r>
            <a:r>
              <a:rPr lang="ru-RU" dirty="0" err="1" smtClean="0"/>
              <a:t>създадени</a:t>
            </a:r>
            <a:r>
              <a:rPr lang="ru-RU" dirty="0" smtClean="0"/>
              <a:t> </a:t>
            </a:r>
            <a:r>
              <a:rPr lang="ru-RU" dirty="0" err="1" smtClean="0"/>
              <a:t>Охридската</a:t>
            </a:r>
            <a:r>
              <a:rPr lang="ru-RU" dirty="0" smtClean="0"/>
              <a:t> и </a:t>
            </a:r>
            <a:r>
              <a:rPr lang="ru-RU" dirty="0" err="1" smtClean="0"/>
              <a:t>Преславската</a:t>
            </a:r>
            <a:r>
              <a:rPr lang="ru-RU" dirty="0" smtClean="0"/>
              <a:t> </a:t>
            </a:r>
            <a:r>
              <a:rPr lang="ru-RU" dirty="0" err="1" smtClean="0"/>
              <a:t>книжовни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. В </a:t>
            </a:r>
            <a:r>
              <a:rPr lang="ru-RU" dirty="0" err="1" smtClean="0"/>
              <a:t>резултат</a:t>
            </a:r>
            <a:r>
              <a:rPr lang="ru-RU" dirty="0" smtClean="0"/>
              <a:t> на </a:t>
            </a:r>
            <a:r>
              <a:rPr lang="ru-RU" dirty="0" err="1" smtClean="0"/>
              <a:t>просветната</a:t>
            </a:r>
            <a:r>
              <a:rPr lang="ru-RU" dirty="0" smtClean="0"/>
              <a:t> и </a:t>
            </a:r>
            <a:r>
              <a:rPr lang="ru-RU" dirty="0" err="1" smtClean="0"/>
              <a:t>книжовната</a:t>
            </a:r>
            <a:r>
              <a:rPr lang="ru-RU" dirty="0" smtClean="0"/>
              <a:t> </a:t>
            </a:r>
            <a:r>
              <a:rPr lang="ru-RU" dirty="0" err="1" smtClean="0"/>
              <a:t>дейност</a:t>
            </a:r>
            <a:r>
              <a:rPr lang="ru-RU" dirty="0" smtClean="0"/>
              <a:t> на </a:t>
            </a:r>
            <a:r>
              <a:rPr lang="ru-RU" dirty="0" err="1" smtClean="0"/>
              <a:t>учениците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Кирил</a:t>
            </a:r>
            <a:r>
              <a:rPr lang="ru-RU" dirty="0" smtClean="0"/>
              <a:t> и </a:t>
            </a:r>
            <a:r>
              <a:rPr lang="ru-RU" dirty="0" err="1" smtClean="0"/>
              <a:t>Методий</a:t>
            </a:r>
            <a:r>
              <a:rPr lang="ru-RU" dirty="0" smtClean="0"/>
              <a:t>, </a:t>
            </a:r>
            <a:r>
              <a:rPr lang="ru-RU" dirty="0" err="1" smtClean="0"/>
              <a:t>България</a:t>
            </a:r>
            <a:r>
              <a:rPr lang="ru-RU" dirty="0" smtClean="0"/>
              <a:t> </a:t>
            </a:r>
            <a:r>
              <a:rPr lang="ru-RU" dirty="0" err="1" smtClean="0"/>
              <a:t>станала</a:t>
            </a:r>
            <a:r>
              <a:rPr lang="ru-RU" dirty="0" smtClean="0"/>
              <a:t> </a:t>
            </a:r>
            <a:r>
              <a:rPr lang="ru-RU" dirty="0" err="1" smtClean="0"/>
              <a:t>основен</a:t>
            </a:r>
            <a:r>
              <a:rPr lang="ru-RU" dirty="0" smtClean="0"/>
              <a:t> </a:t>
            </a:r>
            <a:r>
              <a:rPr lang="ru-RU" dirty="0" err="1" smtClean="0"/>
              <a:t>център</a:t>
            </a:r>
            <a:r>
              <a:rPr lang="ru-RU" dirty="0" smtClean="0"/>
              <a:t> на </a:t>
            </a:r>
            <a:r>
              <a:rPr lang="ru-RU" dirty="0" err="1" smtClean="0"/>
              <a:t>славянската</a:t>
            </a:r>
            <a:r>
              <a:rPr lang="ru-RU" dirty="0" smtClean="0"/>
              <a:t> </a:t>
            </a:r>
            <a:r>
              <a:rPr lang="ru-RU" dirty="0" err="1" smtClean="0"/>
              <a:t>писменост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b="1" dirty="0" smtClean="0"/>
              <a:t>Глаголица и </a:t>
            </a:r>
            <a:r>
              <a:rPr lang="ru-RU" b="1" dirty="0" err="1" smtClean="0"/>
              <a:t>Кирилица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7467600" cy="4873752"/>
          </a:xfrm>
        </p:spPr>
        <p:txBody>
          <a:bodyPr/>
          <a:lstStyle/>
          <a:p>
            <a:r>
              <a:rPr lang="ru-RU" dirty="0" err="1" smtClean="0"/>
              <a:t>Думата</a:t>
            </a:r>
            <a:r>
              <a:rPr lang="ru-RU" dirty="0" smtClean="0"/>
              <a:t> "азбука" </a:t>
            </a:r>
            <a:r>
              <a:rPr lang="ru-RU" dirty="0" err="1" smtClean="0"/>
              <a:t>произлиза</a:t>
            </a:r>
            <a:r>
              <a:rPr lang="ru-RU" dirty="0" smtClean="0"/>
              <a:t> от </a:t>
            </a:r>
            <a:r>
              <a:rPr lang="ru-RU" dirty="0" err="1" smtClean="0"/>
              <a:t>имената</a:t>
            </a:r>
            <a:r>
              <a:rPr lang="ru-RU" dirty="0" smtClean="0"/>
              <a:t> на </a:t>
            </a:r>
            <a:r>
              <a:rPr lang="ru-RU" dirty="0" err="1" smtClean="0"/>
              <a:t>първите</a:t>
            </a:r>
            <a:r>
              <a:rPr lang="ru-RU" dirty="0" smtClean="0"/>
              <a:t> две </a:t>
            </a:r>
            <a:r>
              <a:rPr lang="ru-RU" dirty="0" err="1" smtClean="0"/>
              <a:t>букви</a:t>
            </a:r>
            <a:r>
              <a:rPr lang="ru-RU" dirty="0" smtClean="0"/>
              <a:t> от </a:t>
            </a:r>
            <a:r>
              <a:rPr lang="ru-RU" dirty="0" err="1" smtClean="0"/>
              <a:t>глаголицата</a:t>
            </a:r>
            <a:r>
              <a:rPr lang="ru-RU" dirty="0" smtClean="0"/>
              <a:t> - </a:t>
            </a:r>
            <a:r>
              <a:rPr lang="ru-RU" dirty="0" err="1" smtClean="0"/>
              <a:t>азъ</a:t>
            </a:r>
            <a:r>
              <a:rPr lang="ru-RU" dirty="0" smtClean="0"/>
              <a:t> и </a:t>
            </a:r>
            <a:r>
              <a:rPr lang="ru-RU" dirty="0" err="1" smtClean="0"/>
              <a:t>боукы</a:t>
            </a:r>
            <a:r>
              <a:rPr lang="ru-RU" dirty="0" smtClean="0"/>
              <a:t>. </a:t>
            </a:r>
            <a:r>
              <a:rPr lang="ru-RU" dirty="0" err="1" smtClean="0"/>
              <a:t>Английската</a:t>
            </a:r>
            <a:r>
              <a:rPr lang="ru-RU" dirty="0" smtClean="0"/>
              <a:t> дума за азбука "</a:t>
            </a:r>
            <a:r>
              <a:rPr lang="ru-RU" dirty="0" err="1" smtClean="0"/>
              <a:t>alphabet</a:t>
            </a:r>
            <a:r>
              <a:rPr lang="ru-RU" dirty="0" smtClean="0"/>
              <a:t>" </a:t>
            </a:r>
            <a:r>
              <a:rPr lang="ru-RU" dirty="0" err="1" smtClean="0"/>
              <a:t>пък</a:t>
            </a:r>
            <a:r>
              <a:rPr lang="ru-RU" dirty="0" smtClean="0"/>
              <a:t> се </a:t>
            </a:r>
            <a:r>
              <a:rPr lang="ru-RU" dirty="0" err="1" smtClean="0"/>
              <a:t>получава</a:t>
            </a:r>
            <a:r>
              <a:rPr lang="ru-RU" dirty="0" smtClean="0"/>
              <a:t> от </a:t>
            </a:r>
            <a:r>
              <a:rPr lang="ru-RU" dirty="0" err="1" smtClean="0"/>
              <a:t>имената</a:t>
            </a:r>
            <a:r>
              <a:rPr lang="ru-RU" dirty="0" smtClean="0"/>
              <a:t> на </a:t>
            </a:r>
            <a:r>
              <a:rPr lang="ru-RU" dirty="0" err="1" smtClean="0"/>
              <a:t>първите</a:t>
            </a:r>
            <a:r>
              <a:rPr lang="ru-RU" dirty="0" smtClean="0"/>
              <a:t> две </a:t>
            </a:r>
            <a:r>
              <a:rPr lang="ru-RU" dirty="0" err="1" smtClean="0"/>
              <a:t>букви</a:t>
            </a:r>
            <a:r>
              <a:rPr lang="ru-RU" dirty="0" smtClean="0"/>
              <a:t> от </a:t>
            </a:r>
            <a:r>
              <a:rPr lang="ru-RU" dirty="0" err="1" smtClean="0"/>
              <a:t>гръцката</a:t>
            </a:r>
            <a:r>
              <a:rPr lang="ru-RU" dirty="0" smtClean="0"/>
              <a:t> азбука - </a:t>
            </a:r>
            <a:r>
              <a:rPr lang="ru-RU" dirty="0" err="1" smtClean="0"/>
              <a:t>алфа</a:t>
            </a:r>
            <a:r>
              <a:rPr lang="ru-RU" dirty="0" smtClean="0"/>
              <a:t> и бета.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  <p:pic>
        <p:nvPicPr>
          <p:cNvPr id="4" name="Картина 3" descr="24-4-7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3214686"/>
            <a:ext cx="6934200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357158" y="357166"/>
            <a:ext cx="3429024" cy="5929354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Глаголицата</a:t>
            </a:r>
            <a:r>
              <a:rPr lang="ru-RU" dirty="0" smtClean="0"/>
              <a:t> е </a:t>
            </a:r>
            <a:r>
              <a:rPr lang="ru-RU" dirty="0" err="1" smtClean="0"/>
              <a:t>азбуката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била </a:t>
            </a:r>
            <a:r>
              <a:rPr lang="ru-RU" dirty="0" err="1" smtClean="0"/>
              <a:t>създадена</a:t>
            </a:r>
            <a:r>
              <a:rPr lang="ru-RU" dirty="0" smtClean="0"/>
              <a:t> от </a:t>
            </a:r>
            <a:r>
              <a:rPr lang="ru-RU" dirty="0" err="1" smtClean="0"/>
              <a:t>двамата</a:t>
            </a:r>
            <a:r>
              <a:rPr lang="ru-RU" dirty="0" smtClean="0"/>
              <a:t> </a:t>
            </a:r>
            <a:r>
              <a:rPr lang="ru-RU" dirty="0" err="1" smtClean="0"/>
              <a:t>братя</a:t>
            </a:r>
            <a:r>
              <a:rPr lang="ru-RU" dirty="0" smtClean="0"/>
              <a:t>. </a:t>
            </a:r>
            <a:r>
              <a:rPr lang="ru-RU" dirty="0" err="1" smtClean="0"/>
              <a:t>Техните</a:t>
            </a:r>
            <a:r>
              <a:rPr lang="ru-RU" dirty="0" smtClean="0"/>
              <a:t> </a:t>
            </a:r>
            <a:r>
              <a:rPr lang="ru-RU" dirty="0" err="1" smtClean="0"/>
              <a:t>ученици</a:t>
            </a:r>
            <a:r>
              <a:rPr lang="ru-RU" dirty="0" smtClean="0"/>
              <a:t> </a:t>
            </a:r>
            <a:r>
              <a:rPr lang="ru-RU" dirty="0" err="1" smtClean="0"/>
              <a:t>създали</a:t>
            </a:r>
            <a:r>
              <a:rPr lang="ru-RU" dirty="0" smtClean="0"/>
              <a:t> </a:t>
            </a:r>
            <a:r>
              <a:rPr lang="ru-RU" dirty="0" err="1" smtClean="0"/>
              <a:t>по-лесни</a:t>
            </a:r>
            <a:r>
              <a:rPr lang="ru-RU" dirty="0" smtClean="0"/>
              <a:t> за </a:t>
            </a:r>
            <a:r>
              <a:rPr lang="ru-RU" dirty="0" err="1" smtClean="0"/>
              <a:t>изписване</a:t>
            </a:r>
            <a:r>
              <a:rPr lang="ru-RU" dirty="0" smtClean="0"/>
              <a:t> </a:t>
            </a:r>
            <a:r>
              <a:rPr lang="ru-RU" dirty="0" err="1" smtClean="0"/>
              <a:t>букви</a:t>
            </a:r>
            <a:r>
              <a:rPr lang="ru-RU" dirty="0" smtClean="0"/>
              <a:t> и </a:t>
            </a:r>
            <a:r>
              <a:rPr lang="ru-RU" dirty="0" err="1" smtClean="0"/>
              <a:t>тази</a:t>
            </a:r>
            <a:r>
              <a:rPr lang="ru-RU" dirty="0" smtClean="0"/>
              <a:t> азбука била наречена </a:t>
            </a:r>
            <a:r>
              <a:rPr lang="ru-RU" dirty="0" err="1" smtClean="0"/>
              <a:t>кирилица</a:t>
            </a:r>
            <a:r>
              <a:rPr lang="ru-RU" dirty="0" smtClean="0"/>
              <a:t> в </a:t>
            </a:r>
            <a:r>
              <a:rPr lang="ru-RU" dirty="0" err="1" smtClean="0"/>
              <a:t>чест</a:t>
            </a:r>
            <a:r>
              <a:rPr lang="ru-RU" dirty="0" smtClean="0"/>
              <a:t> на </a:t>
            </a:r>
            <a:r>
              <a:rPr lang="ru-RU" dirty="0" err="1" smtClean="0"/>
              <a:t>Кирил</a:t>
            </a:r>
            <a:r>
              <a:rPr lang="ru-RU" dirty="0" smtClean="0"/>
              <a:t>.</a:t>
            </a:r>
            <a:endParaRPr lang="bg-BG" dirty="0" smtClean="0"/>
          </a:p>
          <a:p>
            <a:endParaRPr lang="bg-BG" dirty="0"/>
          </a:p>
        </p:txBody>
      </p:sp>
      <p:pic>
        <p:nvPicPr>
          <p:cNvPr id="5" name="Картина 4" descr="e7e65171d4e45384262aa2d41368642f_680x_item_2016052408485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214290"/>
            <a:ext cx="4738730" cy="4143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4572032" cy="625966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Кирилицата</a:t>
            </a:r>
            <a:r>
              <a:rPr lang="ru-RU" dirty="0" smtClean="0"/>
              <a:t> била </a:t>
            </a:r>
            <a:r>
              <a:rPr lang="ru-RU" dirty="0" err="1" smtClean="0"/>
              <a:t>създадена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края на IX век в </a:t>
            </a:r>
            <a:r>
              <a:rPr lang="ru-RU" dirty="0" err="1" smtClean="0"/>
              <a:t>Преславската</a:t>
            </a:r>
            <a:r>
              <a:rPr lang="ru-RU" dirty="0" smtClean="0"/>
              <a:t> </a:t>
            </a:r>
            <a:r>
              <a:rPr lang="ru-RU" dirty="0" err="1" smtClean="0"/>
              <a:t>книжовна</a:t>
            </a:r>
            <a:r>
              <a:rPr lang="ru-RU" dirty="0" smtClean="0"/>
              <a:t> школа. </a:t>
            </a:r>
            <a:r>
              <a:rPr lang="ru-RU" dirty="0" err="1" smtClean="0"/>
              <a:t>Тази</a:t>
            </a:r>
            <a:r>
              <a:rPr lang="ru-RU" dirty="0" smtClean="0"/>
              <a:t> азбука </a:t>
            </a:r>
            <a:r>
              <a:rPr lang="ru-RU" dirty="0" err="1" smtClean="0"/>
              <a:t>включвала</a:t>
            </a:r>
            <a:r>
              <a:rPr lang="ru-RU" dirty="0" smtClean="0"/>
              <a:t> 24 </a:t>
            </a:r>
            <a:r>
              <a:rPr lang="ru-RU" dirty="0" err="1" smtClean="0"/>
              <a:t>букви</a:t>
            </a:r>
            <a:r>
              <a:rPr lang="ru-RU" dirty="0" smtClean="0"/>
              <a:t> от </a:t>
            </a:r>
            <a:r>
              <a:rPr lang="ru-RU" dirty="0" err="1" smtClean="0"/>
              <a:t>гръцката</a:t>
            </a:r>
            <a:r>
              <a:rPr lang="ru-RU" dirty="0" smtClean="0"/>
              <a:t> азбука.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тях</a:t>
            </a:r>
            <a:r>
              <a:rPr lang="ru-RU" dirty="0" smtClean="0"/>
              <a:t> били </a:t>
            </a:r>
            <a:r>
              <a:rPr lang="ru-RU" dirty="0" err="1" smtClean="0"/>
              <a:t>добавени</a:t>
            </a:r>
            <a:r>
              <a:rPr lang="ru-RU" dirty="0" smtClean="0"/>
              <a:t> </a:t>
            </a:r>
            <a:r>
              <a:rPr lang="ru-RU" dirty="0" err="1" smtClean="0"/>
              <a:t>още</a:t>
            </a:r>
            <a:r>
              <a:rPr lang="ru-RU" dirty="0" smtClean="0"/>
              <a:t> </a:t>
            </a:r>
            <a:r>
              <a:rPr lang="ru-RU" dirty="0" err="1" smtClean="0"/>
              <a:t>няколко</a:t>
            </a:r>
            <a:r>
              <a:rPr lang="ru-RU" dirty="0" smtClean="0"/>
              <a:t> </a:t>
            </a:r>
            <a:r>
              <a:rPr lang="ru-RU" dirty="0" err="1" smtClean="0"/>
              <a:t>букви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отразявали</a:t>
            </a:r>
            <a:r>
              <a:rPr lang="ru-RU" dirty="0" smtClean="0"/>
              <a:t> </a:t>
            </a:r>
            <a:r>
              <a:rPr lang="ru-RU" dirty="0" err="1" smtClean="0"/>
              <a:t>спецификите</a:t>
            </a:r>
            <a:r>
              <a:rPr lang="ru-RU" dirty="0" smtClean="0"/>
              <a:t> на </a:t>
            </a:r>
            <a:r>
              <a:rPr lang="ru-RU" dirty="0" err="1" smtClean="0"/>
              <a:t>старобългарската</a:t>
            </a:r>
            <a:r>
              <a:rPr lang="ru-RU" dirty="0" smtClean="0"/>
              <a:t> </a:t>
            </a:r>
            <a:r>
              <a:rPr lang="ru-RU" dirty="0" err="1" smtClean="0"/>
              <a:t>реч</a:t>
            </a:r>
            <a:r>
              <a:rPr lang="ru-RU" dirty="0" smtClean="0"/>
              <a:t>. </a:t>
            </a:r>
            <a:r>
              <a:rPr lang="ru-RU" dirty="0" err="1" smtClean="0"/>
              <a:t>Кирилицата</a:t>
            </a:r>
            <a:r>
              <a:rPr lang="ru-RU" dirty="0" smtClean="0"/>
              <a:t> и </a:t>
            </a:r>
            <a:r>
              <a:rPr lang="ru-RU" dirty="0" err="1" smtClean="0"/>
              <a:t>глаголицата</a:t>
            </a:r>
            <a:r>
              <a:rPr lang="ru-RU" dirty="0" smtClean="0"/>
              <a:t> се </a:t>
            </a:r>
            <a:r>
              <a:rPr lang="ru-RU" dirty="0" err="1" smtClean="0"/>
              <a:t>ползвали</a:t>
            </a:r>
            <a:r>
              <a:rPr lang="ru-RU" dirty="0" smtClean="0"/>
              <a:t> </a:t>
            </a:r>
            <a:r>
              <a:rPr lang="ru-RU" dirty="0" err="1" smtClean="0"/>
              <a:t>едновременно</a:t>
            </a:r>
            <a:r>
              <a:rPr lang="ru-RU" dirty="0" smtClean="0"/>
              <a:t> в </a:t>
            </a:r>
            <a:r>
              <a:rPr lang="ru-RU" dirty="0" err="1" smtClean="0"/>
              <a:t>продължение</a:t>
            </a:r>
            <a:r>
              <a:rPr lang="ru-RU" dirty="0" smtClean="0"/>
              <a:t> на </a:t>
            </a:r>
            <a:r>
              <a:rPr lang="ru-RU" dirty="0" err="1" smtClean="0"/>
              <a:t>няколко</a:t>
            </a:r>
            <a:r>
              <a:rPr lang="ru-RU" dirty="0" smtClean="0"/>
              <a:t> века. На глаголица били </a:t>
            </a:r>
            <a:r>
              <a:rPr lang="ru-RU" dirty="0" err="1" smtClean="0"/>
              <a:t>писани</a:t>
            </a:r>
            <a:r>
              <a:rPr lang="ru-RU" dirty="0" smtClean="0"/>
              <a:t> </a:t>
            </a:r>
            <a:r>
              <a:rPr lang="ru-RU" dirty="0" err="1" smtClean="0"/>
              <a:t>църковните</a:t>
            </a:r>
            <a:r>
              <a:rPr lang="ru-RU" dirty="0" smtClean="0"/>
              <a:t> книги, а на </a:t>
            </a:r>
            <a:r>
              <a:rPr lang="ru-RU" dirty="0" err="1" smtClean="0"/>
              <a:t>кирилица</a:t>
            </a:r>
            <a:r>
              <a:rPr lang="ru-RU" dirty="0" smtClean="0"/>
              <a:t> - </a:t>
            </a:r>
            <a:r>
              <a:rPr lang="ru-RU" dirty="0" err="1" smtClean="0"/>
              <a:t>светските</a:t>
            </a:r>
            <a:r>
              <a:rPr lang="ru-RU" dirty="0" smtClean="0"/>
              <a:t>. Постепенно </a:t>
            </a:r>
            <a:r>
              <a:rPr lang="ru-RU" dirty="0" err="1" smtClean="0"/>
              <a:t>обаче</a:t>
            </a:r>
            <a:r>
              <a:rPr lang="ru-RU" dirty="0" smtClean="0"/>
              <a:t> </a:t>
            </a:r>
            <a:r>
              <a:rPr lang="ru-RU" dirty="0" err="1" smtClean="0"/>
              <a:t>новата</a:t>
            </a:r>
            <a:r>
              <a:rPr lang="ru-RU" dirty="0" smtClean="0"/>
              <a:t> азбука </a:t>
            </a:r>
            <a:r>
              <a:rPr lang="ru-RU" dirty="0" err="1" smtClean="0"/>
              <a:t>изместила</a:t>
            </a:r>
            <a:r>
              <a:rPr lang="ru-RU" dirty="0" smtClean="0"/>
              <a:t> </a:t>
            </a:r>
            <a:r>
              <a:rPr lang="ru-RU" dirty="0" err="1" smtClean="0"/>
              <a:t>глаголицата</a:t>
            </a:r>
            <a:r>
              <a:rPr lang="ru-RU" dirty="0" smtClean="0"/>
              <a:t>.</a:t>
            </a:r>
            <a:endParaRPr lang="bg-BG" dirty="0"/>
          </a:p>
        </p:txBody>
      </p:sp>
      <p:pic>
        <p:nvPicPr>
          <p:cNvPr id="4" name="Картина 3" descr="zvs7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357166"/>
            <a:ext cx="4119573" cy="5357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u-RU" b="1" dirty="0" err="1" smtClean="0"/>
              <a:t>Върви</a:t>
            </a:r>
            <a:r>
              <a:rPr lang="ru-RU" b="1" dirty="0" smtClean="0"/>
              <a:t>, народе </a:t>
            </a:r>
            <a:r>
              <a:rPr lang="ru-RU" b="1" dirty="0" err="1" smtClean="0"/>
              <a:t>възродени</a:t>
            </a:r>
            <a:r>
              <a:rPr lang="ru-RU" b="1" dirty="0" smtClean="0"/>
              <a:t>!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7829576" cy="347187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"</a:t>
            </a:r>
            <a:r>
              <a:rPr lang="ru-RU" dirty="0" err="1" smtClean="0"/>
              <a:t>Върви</a:t>
            </a:r>
            <a:r>
              <a:rPr lang="ru-RU" dirty="0" smtClean="0"/>
              <a:t>, народе </a:t>
            </a:r>
            <a:r>
              <a:rPr lang="ru-RU" dirty="0" err="1" smtClean="0"/>
              <a:t>възродени</a:t>
            </a:r>
            <a:r>
              <a:rPr lang="ru-RU" dirty="0" smtClean="0"/>
              <a:t>" е </a:t>
            </a:r>
            <a:r>
              <a:rPr lang="ru-RU" dirty="0" err="1" smtClean="0"/>
              <a:t>химнът</a:t>
            </a:r>
            <a:r>
              <a:rPr lang="ru-RU" dirty="0" smtClean="0"/>
              <a:t> на </a:t>
            </a:r>
            <a:r>
              <a:rPr lang="ru-RU" dirty="0" err="1" smtClean="0"/>
              <a:t>Деня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българската</a:t>
            </a:r>
            <a:r>
              <a:rPr lang="ru-RU" dirty="0" smtClean="0"/>
              <a:t> просвета и </a:t>
            </a:r>
            <a:r>
              <a:rPr lang="ru-RU" dirty="0" err="1" smtClean="0"/>
              <a:t>култура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на </a:t>
            </a:r>
            <a:r>
              <a:rPr lang="ru-RU" dirty="0" err="1" smtClean="0"/>
              <a:t>славянската</a:t>
            </a:r>
            <a:r>
              <a:rPr lang="ru-RU" dirty="0" smtClean="0"/>
              <a:t> </a:t>
            </a:r>
            <a:r>
              <a:rPr lang="ru-RU" dirty="0" err="1" smtClean="0"/>
              <a:t>писменост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Автор на текста е </a:t>
            </a:r>
            <a:r>
              <a:rPr lang="ru-RU" dirty="0" err="1" smtClean="0"/>
              <a:t>поетът</a:t>
            </a:r>
            <a:r>
              <a:rPr lang="ru-RU" dirty="0" smtClean="0"/>
              <a:t> </a:t>
            </a:r>
            <a:r>
              <a:rPr lang="ru-RU" dirty="0" err="1" smtClean="0"/>
              <a:t>Стоян</a:t>
            </a:r>
            <a:r>
              <a:rPr lang="ru-RU" dirty="0" smtClean="0"/>
              <a:t> </a:t>
            </a:r>
            <a:r>
              <a:rPr lang="ru-RU" dirty="0" err="1" smtClean="0"/>
              <a:t>Михайловски</a:t>
            </a:r>
            <a:r>
              <a:rPr lang="ru-RU" dirty="0" smtClean="0"/>
              <a:t>, </a:t>
            </a:r>
            <a:r>
              <a:rPr lang="ru-RU" dirty="0" err="1" smtClean="0"/>
              <a:t>който</a:t>
            </a:r>
            <a:r>
              <a:rPr lang="ru-RU" dirty="0" smtClean="0"/>
              <a:t> написал </a:t>
            </a:r>
            <a:r>
              <a:rPr lang="ru-RU" dirty="0" err="1" smtClean="0"/>
              <a:t>стихотворението</a:t>
            </a:r>
            <a:r>
              <a:rPr lang="ru-RU" dirty="0" smtClean="0"/>
              <a:t> </a:t>
            </a:r>
            <a:r>
              <a:rPr lang="ru-RU" dirty="0" err="1" smtClean="0"/>
              <a:t>през</a:t>
            </a:r>
            <a:r>
              <a:rPr lang="ru-RU" dirty="0" smtClean="0"/>
              <a:t> 1892г. </a:t>
            </a:r>
            <a:r>
              <a:rPr lang="ru-RU" dirty="0" err="1" smtClean="0"/>
              <a:t>Първоначалният</a:t>
            </a:r>
            <a:r>
              <a:rPr lang="ru-RU" dirty="0" smtClean="0"/>
              <a:t> текст бил </a:t>
            </a:r>
            <a:r>
              <a:rPr lang="ru-RU" dirty="0" err="1" smtClean="0"/>
              <a:t>озаглавен</a:t>
            </a:r>
            <a:r>
              <a:rPr lang="ru-RU" dirty="0" smtClean="0"/>
              <a:t> „</a:t>
            </a:r>
            <a:r>
              <a:rPr lang="ru-RU" dirty="0" err="1" smtClean="0"/>
              <a:t>Химн</a:t>
            </a:r>
            <a:r>
              <a:rPr lang="ru-RU" dirty="0" smtClean="0"/>
              <a:t> на Св.св. </a:t>
            </a:r>
            <a:r>
              <a:rPr lang="ru-RU" dirty="0" err="1" smtClean="0"/>
              <a:t>Кирилъ</a:t>
            </a:r>
            <a:r>
              <a:rPr lang="ru-RU" dirty="0" smtClean="0"/>
              <a:t> и </a:t>
            </a:r>
            <a:r>
              <a:rPr lang="ru-RU" dirty="0" err="1" smtClean="0"/>
              <a:t>Методи</a:t>
            </a:r>
            <a:r>
              <a:rPr lang="ru-RU" dirty="0" smtClean="0"/>
              <a:t>” </a:t>
            </a:r>
            <a:r>
              <a:rPr lang="ru-RU" dirty="0" err="1" smtClean="0"/>
              <a:t>и</a:t>
            </a:r>
            <a:r>
              <a:rPr lang="ru-RU" dirty="0" smtClean="0"/>
              <a:t> </a:t>
            </a:r>
            <a:r>
              <a:rPr lang="ru-RU" dirty="0" err="1" smtClean="0"/>
              <a:t>включва</a:t>
            </a:r>
            <a:r>
              <a:rPr lang="ru-RU" dirty="0" smtClean="0"/>
              <a:t> 14 куплета, от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ние</a:t>
            </a:r>
            <a:r>
              <a:rPr lang="ru-RU" dirty="0" smtClean="0"/>
              <a:t> </a:t>
            </a:r>
            <a:r>
              <a:rPr lang="ru-RU" dirty="0" err="1" smtClean="0"/>
              <a:t>днес</a:t>
            </a:r>
            <a:r>
              <a:rPr lang="ru-RU" dirty="0" smtClean="0"/>
              <a:t> </a:t>
            </a:r>
            <a:r>
              <a:rPr lang="ru-RU" dirty="0" err="1" smtClean="0"/>
              <a:t>изпълняваме</a:t>
            </a:r>
            <a:r>
              <a:rPr lang="ru-RU" dirty="0" smtClean="0"/>
              <a:t> </a:t>
            </a:r>
            <a:r>
              <a:rPr lang="ru-RU" dirty="0" err="1" smtClean="0"/>
              <a:t>най-често</a:t>
            </a:r>
            <a:r>
              <a:rPr lang="ru-RU" dirty="0" smtClean="0"/>
              <a:t> </a:t>
            </a:r>
            <a:r>
              <a:rPr lang="ru-RU" dirty="0" err="1" smtClean="0"/>
              <a:t>първите</a:t>
            </a:r>
            <a:r>
              <a:rPr lang="ru-RU" dirty="0" smtClean="0"/>
              <a:t> шест. </a:t>
            </a:r>
            <a:r>
              <a:rPr lang="ru-RU" dirty="0" err="1" smtClean="0"/>
              <a:t>През</a:t>
            </a:r>
            <a:r>
              <a:rPr lang="ru-RU" dirty="0" smtClean="0"/>
              <a:t> 1901 г. </a:t>
            </a:r>
            <a:r>
              <a:rPr lang="ru-RU" dirty="0" err="1" smtClean="0"/>
              <a:t>композиторът</a:t>
            </a:r>
            <a:r>
              <a:rPr lang="ru-RU" dirty="0" smtClean="0"/>
              <a:t> </a:t>
            </a:r>
            <a:r>
              <a:rPr lang="ru-RU" dirty="0" err="1" smtClean="0"/>
              <a:t>Панайот</a:t>
            </a:r>
            <a:r>
              <a:rPr lang="ru-RU" dirty="0" smtClean="0"/>
              <a:t> </a:t>
            </a:r>
            <a:r>
              <a:rPr lang="ru-RU" dirty="0" err="1" smtClean="0"/>
              <a:t>Пипков</a:t>
            </a:r>
            <a:r>
              <a:rPr lang="ru-RU" dirty="0" smtClean="0"/>
              <a:t> </a:t>
            </a:r>
            <a:r>
              <a:rPr lang="ru-RU" dirty="0" err="1" smtClean="0"/>
              <a:t>открил</a:t>
            </a:r>
            <a:r>
              <a:rPr lang="ru-RU" dirty="0" smtClean="0"/>
              <a:t> </a:t>
            </a:r>
            <a:r>
              <a:rPr lang="ru-RU" dirty="0" err="1" smtClean="0"/>
              <a:t>стихотворението</a:t>
            </a:r>
            <a:r>
              <a:rPr lang="ru-RU" dirty="0" smtClean="0"/>
              <a:t> в учебника на свой ученик. </a:t>
            </a:r>
            <a:r>
              <a:rPr lang="ru-RU" dirty="0" err="1" smtClean="0"/>
              <a:t>Изключително</a:t>
            </a:r>
            <a:r>
              <a:rPr lang="ru-RU" dirty="0" smtClean="0"/>
              <a:t> </a:t>
            </a:r>
            <a:r>
              <a:rPr lang="ru-RU" dirty="0" err="1" smtClean="0"/>
              <a:t>вдъхновен</a:t>
            </a:r>
            <a:r>
              <a:rPr lang="ru-RU" dirty="0" smtClean="0"/>
              <a:t>, той написал </a:t>
            </a:r>
            <a:r>
              <a:rPr lang="ru-RU" dirty="0" err="1" smtClean="0"/>
              <a:t>музиката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него само за около </a:t>
            </a:r>
            <a:r>
              <a:rPr lang="ru-RU" dirty="0" err="1" smtClean="0"/>
              <a:t>четвърт</a:t>
            </a:r>
            <a:r>
              <a:rPr lang="ru-RU" dirty="0" smtClean="0"/>
              <a:t> час. </a:t>
            </a:r>
            <a:endParaRPr lang="bg-BG" dirty="0"/>
          </a:p>
        </p:txBody>
      </p:sp>
      <p:pic>
        <p:nvPicPr>
          <p:cNvPr id="5" name="Картина 4" descr="him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4286256"/>
            <a:ext cx="5214974" cy="257174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</TotalTime>
  <Words>238</Words>
  <Application>Microsoft Office PowerPoint</Application>
  <PresentationFormat>Презентация на цял екран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Еркер</vt:lpstr>
      <vt:lpstr>Презентация на PowerPoint</vt:lpstr>
      <vt:lpstr>Презентация на PowerPoint</vt:lpstr>
      <vt:lpstr>Презентация на PowerPoint</vt:lpstr>
      <vt:lpstr>Учениците</vt:lpstr>
      <vt:lpstr>Презентация на PowerPoint</vt:lpstr>
      <vt:lpstr>Глаголица и Кирилица</vt:lpstr>
      <vt:lpstr>Презентация на PowerPoint</vt:lpstr>
      <vt:lpstr>Презентация на PowerPoint</vt:lpstr>
      <vt:lpstr>Върви, народе възродени!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Veselin</dc:creator>
  <cp:lastModifiedBy>Mihail</cp:lastModifiedBy>
  <cp:revision>5</cp:revision>
  <dcterms:created xsi:type="dcterms:W3CDTF">2020-04-29T07:33:43Z</dcterms:created>
  <dcterms:modified xsi:type="dcterms:W3CDTF">2020-04-29T10:45:38Z</dcterms:modified>
</cp:coreProperties>
</file>